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Delius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5" name="KY Hispanic Heritage Project"/>
  <p:cmAuthor clrIdx="1" id="1" initials="" lastIdx="1" name="Taylor Leig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Delius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3-27T15:04:40.312">
    <p:pos x="203" y="758"/>
    <p:text>don't need this grey line - it is only here because I couldn't figure out how to keep the logo from covering the text upon scrolling</p:text>
  </p:cm>
  <p:cm authorId="0" idx="2" dt="2024-04-09T14:12:20.186">
    <p:pos x="1435" y="1686"/>
    <p:text>change this gold to one of the Logo colors - blue or green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4-12T18:09:11.113">
    <p:pos x="917" y="2025"/>
    <p:text>Scroll to most recent blogs</p:text>
  </p:cm>
  <p:cm authorId="0" idx="4" dt="2024-04-12T18:11:32.833">
    <p:pos x="1946" y="176"/>
    <p:text>Simplify header - no drop downs in header tabs</p:text>
  </p:cm>
  <p:cm authorId="0" idx="5" dt="2024-04-12T18:11:32.833">
    <p:pos x="1946" y="176"/>
    <p:text>Home
About
Explore sources (--&gt;Library and advanced search)
Explore stories (--&gt; page that lists/links oral histories and blogs)
Help</p:text>
  </p:cm>
  <p:cm authorId="0" idx="6" dt="2024-04-12T18:04:09.524">
    <p:pos x="1946" y="176"/>
    <p:text>+ Bilingual toggle Eng/Spa</p:text>
  </p:cm>
  <p:cm authorId="0" idx="7" dt="2024-04-12T18:08:28.630">
    <p:pos x="559" y="1317"/>
    <p:text>Need to edit this - include reference to "what is source"/"what is story"?</p:text>
  </p:cm>
  <p:cm authorId="0" idx="8" dt="2024-04-12T18:07:29.442">
    <p:pos x="559" y="940"/>
    <p:text>Add search bar here: Explore by sources: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4-12T18:22:39.129">
    <p:pos x="3426" y="443"/>
    <p:text>maybe rename this. This is Taylor, Yanira, Ruth</p:text>
  </p:cm>
  <p:cm authorId="0" idx="10" dt="2024-04-12T18:18:27.937">
    <p:pos x="3426" y="543"/>
    <p:text>Drop down/accordion - add students, interns, etc here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4-04-12T18:44:12.208">
    <p:pos x="196" y="255"/>
    <p:text>Do we need to also include source type in the drop down? How could someone easily pull up everything available in a particular source type</p:text>
  </p:cm>
  <p:cm authorId="0" idx="12" dt="2024-04-12T18:45:24.456">
    <p:pos x="196" y="355"/>
    <p:text>Can we link the subjects for further searching? Ie "horses" brings up everything that is tagged with horses.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4-04-12T18:36:46.215">
    <p:pos x="2949" y="1119"/>
    <p:text>Need to re-title/brand these stories. This will link out to existing KHHP ukycreate site</p:text>
  </p:cm>
  <p:cm authorId="0" idx="14" dt="2024-04-12T18:40:43.794">
    <p:pos x="192" y="698"/>
    <p:text>Link out to Yanira and Taylor's oral history projects</p:text>
  </p:cm>
  <p:cm authorId="0" idx="15" dt="2024-04-12T18:40:43.794">
    <p:pos x="192" y="698"/>
    <p:text>Only provide link to each individual project homepage. Do not link to the Louis B. Nunn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04-09T15:16:31.883">
    <p:pos x="99" y="469"/>
    <p:text>Questions:
- What kinds of information can I find on KHHP?
- How do I search sources in KHHP?
- How can I access the sources I find on KHHP?
- What details are available for each source?
- How can KHHP assist:
- community organizations 
- academic researchers
- K-12 instructors and students
- community members
- How can I contribute content to KHHP?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bbac65f9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bbac65f9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bbac65f9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bbac65f9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a880097f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a880097f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a880097f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a880097f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5ef01f78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5ef01f78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5ef01f78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5ef01f78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5ef01f7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5ef01f7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6f28ef4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6f28ef4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6f768f56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6f768f56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6f28ef4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6f28ef4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bbac65f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bbac65f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a880097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a880097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6f28ef4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6f28ef4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bbac65f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bbac65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4.xm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6.xml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1200"/>
            <a:ext cx="8839204" cy="28010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499850" y="4395800"/>
            <a:ext cx="3761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A3C6B"/>
                </a:solidFill>
                <a:latin typeface="Delius"/>
                <a:ea typeface="Delius"/>
                <a:cs typeface="Delius"/>
                <a:sym typeface="Delius"/>
              </a:rPr>
              <a:t>Website </a:t>
            </a:r>
            <a:r>
              <a:rPr b="1" lang="en" sz="2100">
                <a:solidFill>
                  <a:srgbClr val="2A3C6B"/>
                </a:solidFill>
                <a:latin typeface="Delius"/>
                <a:ea typeface="Delius"/>
                <a:cs typeface="Delius"/>
                <a:sym typeface="Delius"/>
              </a:rPr>
              <a:t>Style Guide</a:t>
            </a:r>
            <a:endParaRPr b="1" sz="2100">
              <a:solidFill>
                <a:srgbClr val="2A3C6B"/>
              </a:solidFill>
              <a:latin typeface="Delius"/>
              <a:ea typeface="Delius"/>
              <a:cs typeface="Delius"/>
              <a:sym typeface="Deliu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404850"/>
            <a:ext cx="8520600" cy="43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Full entry: </a:t>
            </a:r>
            <a:r>
              <a:rPr b="1" lang="en">
                <a:solidFill>
                  <a:schemeClr val="dk1"/>
                </a:solidFill>
              </a:rPr>
              <a:t>How to an individual source entry appears after searching (same information provided when expanding entry on library page without searching)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Static level (what you see upon searching)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icon that indicates source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title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Drop down/opens upon clicking title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bibliographic citation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URL (links to UK source or online if available)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Subject</a:t>
            </a:r>
            <a:r>
              <a:rPr lang="en"/>
              <a:t>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(Spanish, English, Bilingual)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375" y="1659220"/>
            <a:ext cx="3346000" cy="286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400" y="182000"/>
            <a:ext cx="3527224" cy="470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239275" y="419050"/>
            <a:ext cx="25035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Explore Sources Page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4">
            <a:alphaModFix/>
          </a:blip>
          <a:srcRect b="0" l="0" r="0" t="18526"/>
          <a:stretch/>
        </p:blipFill>
        <p:spPr>
          <a:xfrm>
            <a:off x="4681900" y="1776775"/>
            <a:ext cx="4149399" cy="176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158475" y="256150"/>
            <a:ext cx="7287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Explore by stories</a:t>
            </a:r>
            <a:endParaRPr b="1" sz="1800"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109175"/>
            <a:ext cx="4267198" cy="29251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4707550" y="1337175"/>
            <a:ext cx="2738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Add a title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158475" y="256150"/>
            <a:ext cx="7287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help</a:t>
            </a:r>
            <a:endParaRPr b="1" sz="18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75" y="745750"/>
            <a:ext cx="8518568" cy="42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b="1" lang="en" sz="2100">
                <a:solidFill>
                  <a:srgbClr val="2A3C6B"/>
                </a:solidFill>
                <a:latin typeface="Delius"/>
                <a:ea typeface="Delius"/>
                <a:cs typeface="Delius"/>
                <a:sym typeface="Delius"/>
              </a:rPr>
              <a:t>Logo Variations</a:t>
            </a:r>
            <a:endParaRPr b="1"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5550"/>
            <a:ext cx="2478500" cy="15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800" y="1215200"/>
            <a:ext cx="2700800" cy="17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0462" y="1285549"/>
            <a:ext cx="2700785" cy="17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502300" y="3054500"/>
            <a:ext cx="20973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A3C6B"/>
                </a:solidFill>
                <a:latin typeface="Delius"/>
                <a:ea typeface="Delius"/>
                <a:cs typeface="Delius"/>
                <a:sym typeface="Delius"/>
              </a:rPr>
              <a:t>White on Black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3542250" y="3091250"/>
            <a:ext cx="1837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A3C6B"/>
                </a:solidFill>
                <a:latin typeface="Delius"/>
                <a:ea typeface="Delius"/>
                <a:cs typeface="Delius"/>
                <a:sym typeface="Delius"/>
              </a:rPr>
              <a:t>Colored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6476300" y="3114350"/>
            <a:ext cx="2097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A3C6B"/>
                </a:solidFill>
                <a:latin typeface="Delius"/>
                <a:ea typeface="Delius"/>
                <a:cs typeface="Delius"/>
                <a:sym typeface="Delius"/>
              </a:rPr>
              <a:t>Black on White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A3C6B"/>
                </a:solidFill>
                <a:latin typeface="Delius"/>
                <a:ea typeface="Delius"/>
                <a:cs typeface="Delius"/>
                <a:sym typeface="Delius"/>
              </a:rPr>
              <a:t>Logo Variations</a:t>
            </a:r>
            <a:endParaRPr b="1"/>
          </a:p>
        </p:txBody>
      </p:sp>
      <p:sp>
        <p:nvSpPr>
          <p:cNvPr id="162" name="Google Shape;162;p27"/>
          <p:cNvSpPr txBox="1"/>
          <p:nvPr/>
        </p:nvSpPr>
        <p:spPr>
          <a:xfrm>
            <a:off x="502300" y="3054500"/>
            <a:ext cx="20973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A3C6B"/>
                </a:solidFill>
                <a:latin typeface="Delius"/>
                <a:ea typeface="Delius"/>
                <a:cs typeface="Delius"/>
                <a:sym typeface="Delius"/>
              </a:rPr>
              <a:t>White on Black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3542250" y="3091250"/>
            <a:ext cx="1837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A3C6B"/>
                </a:solidFill>
                <a:latin typeface="Delius"/>
                <a:ea typeface="Delius"/>
                <a:cs typeface="Delius"/>
                <a:sym typeface="Delius"/>
              </a:rPr>
              <a:t>Colored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6476300" y="3114350"/>
            <a:ext cx="2097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A3C6B"/>
                </a:solidFill>
                <a:latin typeface="Delius"/>
                <a:ea typeface="Delius"/>
                <a:cs typeface="Delius"/>
                <a:sym typeface="Delius"/>
              </a:rPr>
              <a:t>Black on White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75" y="1170125"/>
            <a:ext cx="2736947" cy="17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485" y="1170125"/>
            <a:ext cx="2795023" cy="176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9171" y="1170125"/>
            <a:ext cx="2831524" cy="17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175" y="1086250"/>
            <a:ext cx="6677652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145775" y="91050"/>
            <a:ext cx="3731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Hex color codes</a:t>
            </a:r>
            <a:endParaRPr b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A3C6B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A3C6B"/>
                </a:solidFill>
                <a:latin typeface="Nunito"/>
                <a:ea typeface="Nunito"/>
                <a:cs typeface="Nunito"/>
                <a:sym typeface="Nunito"/>
              </a:rPr>
              <a:t>Header font (Nunito)</a:t>
            </a:r>
            <a:endParaRPr sz="2100">
              <a:solidFill>
                <a:srgbClr val="2A3C6B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A3C6B"/>
                </a:solidFill>
                <a:latin typeface="Nunito"/>
                <a:ea typeface="Nunito"/>
                <a:cs typeface="Nunito"/>
                <a:sym typeface="Nunito"/>
              </a:rPr>
              <a:t>Header font </a:t>
            </a:r>
            <a:r>
              <a:rPr lang="en" sz="2100">
                <a:solidFill>
                  <a:srgbClr val="2A3C6B"/>
                </a:solidFill>
                <a:latin typeface="Nunito"/>
                <a:ea typeface="Nunito"/>
                <a:cs typeface="Nunito"/>
                <a:sym typeface="Nunito"/>
              </a:rPr>
              <a:t>(Nunito)</a:t>
            </a:r>
            <a:endParaRPr sz="2100">
              <a:solidFill>
                <a:srgbClr val="2A3C6B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A3C6B"/>
                </a:solidFill>
                <a:latin typeface="Nunito"/>
                <a:ea typeface="Nunito"/>
                <a:cs typeface="Nunito"/>
                <a:sym typeface="Nunito"/>
              </a:rPr>
              <a:t>OR</a:t>
            </a:r>
            <a:endParaRPr sz="2100">
              <a:solidFill>
                <a:srgbClr val="2A3C6B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A3C6B"/>
                </a:solidFill>
                <a:latin typeface="Lato"/>
                <a:ea typeface="Lato"/>
                <a:cs typeface="Lato"/>
                <a:sym typeface="Lato"/>
              </a:rPr>
              <a:t>Header font (Lato)</a:t>
            </a:r>
            <a:endParaRPr sz="2100">
              <a:solidFill>
                <a:srgbClr val="2A3C6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2A3C6B"/>
                </a:solidFill>
                <a:latin typeface="Lato"/>
                <a:ea typeface="Lato"/>
                <a:cs typeface="Lato"/>
                <a:sym typeface="Lato"/>
              </a:rPr>
              <a:t>Header font</a:t>
            </a:r>
            <a:r>
              <a:rPr lang="en" sz="2100">
                <a:solidFill>
                  <a:srgbClr val="2A3C6B"/>
                </a:solidFill>
                <a:latin typeface="Lato"/>
                <a:ea typeface="Lato"/>
                <a:cs typeface="Lato"/>
                <a:sym typeface="Lato"/>
              </a:rPr>
              <a:t> (Lato)</a:t>
            </a:r>
            <a:endParaRPr sz="2100">
              <a:solidFill>
                <a:srgbClr val="2A3C6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A3C6B"/>
                </a:solidFill>
                <a:latin typeface="Calibri"/>
                <a:ea typeface="Calibri"/>
                <a:cs typeface="Calibri"/>
                <a:sym typeface="Calibri"/>
              </a:rPr>
              <a:t>Text font (Calibri)</a:t>
            </a:r>
            <a:endParaRPr sz="2100">
              <a:solidFill>
                <a:srgbClr val="2A3C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A3C6B"/>
                </a:solidFill>
                <a:latin typeface="Calibri"/>
                <a:ea typeface="Calibri"/>
                <a:cs typeface="Calibri"/>
                <a:sym typeface="Calibri"/>
              </a:rPr>
              <a:t>Website tabs </a:t>
            </a:r>
            <a:r>
              <a:rPr lang="en" sz="2100">
                <a:solidFill>
                  <a:srgbClr val="2A3C6B"/>
                </a:solidFill>
                <a:latin typeface="Calibri"/>
                <a:ea typeface="Calibri"/>
                <a:cs typeface="Calibri"/>
                <a:sym typeface="Calibri"/>
              </a:rPr>
              <a:t>(Calibri)</a:t>
            </a:r>
            <a:endParaRPr sz="2100">
              <a:solidFill>
                <a:srgbClr val="2A3C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145775" y="91050"/>
            <a:ext cx="3731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Fonts</a:t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50" y="995601"/>
            <a:ext cx="5405277" cy="2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title"/>
          </p:nvPr>
        </p:nvSpPr>
        <p:spPr>
          <a:xfrm>
            <a:off x="145775" y="91050"/>
            <a:ext cx="3731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General style notes</a:t>
            </a:r>
            <a:endParaRPr b="1" sz="1800"/>
          </a:p>
        </p:txBody>
      </p:sp>
      <p:sp>
        <p:nvSpPr>
          <p:cNvPr id="74" name="Google Shape;74;p16"/>
          <p:cNvSpPr txBox="1"/>
          <p:nvPr/>
        </p:nvSpPr>
        <p:spPr>
          <a:xfrm>
            <a:off x="2278625" y="2676825"/>
            <a:ext cx="3307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322750" y="1203775"/>
            <a:ext cx="5580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145775" y="91050"/>
            <a:ext cx="3731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</a:t>
            </a:r>
            <a:r>
              <a:rPr b="1" lang="en" sz="1800"/>
              <a:t>ome page </a:t>
            </a:r>
            <a:endParaRPr b="1" sz="1800"/>
          </a:p>
        </p:txBody>
      </p:sp>
      <p:sp>
        <p:nvSpPr>
          <p:cNvPr id="81" name="Google Shape;81;p17"/>
          <p:cNvSpPr/>
          <p:nvPr/>
        </p:nvSpPr>
        <p:spPr>
          <a:xfrm>
            <a:off x="355600" y="2171700"/>
            <a:ext cx="52578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446" y="279475"/>
            <a:ext cx="5536179" cy="5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588" y="3215204"/>
            <a:ext cx="4267777" cy="121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28502" l="0" r="0" t="26153"/>
          <a:stretch/>
        </p:blipFill>
        <p:spPr>
          <a:xfrm>
            <a:off x="887850" y="2091450"/>
            <a:ext cx="5405277" cy="9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6">
            <a:alphaModFix/>
          </a:blip>
          <a:srcRect b="0" l="0" r="0" t="73250"/>
          <a:stretch/>
        </p:blipFill>
        <p:spPr>
          <a:xfrm>
            <a:off x="887850" y="1492400"/>
            <a:ext cx="5405277" cy="5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00700"/>
            <a:ext cx="8709092" cy="7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75750"/>
            <a:ext cx="362902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86250" y="453100"/>
            <a:ext cx="17799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Layout of homepage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145775" y="91050"/>
            <a:ext cx="3731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Home page footer - don’t need - remove</a:t>
            </a:r>
            <a:endParaRPr b="1" sz="18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5338"/>
            <a:ext cx="8839203" cy="3021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25" y="586250"/>
            <a:ext cx="4991802" cy="42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title"/>
          </p:nvPr>
        </p:nvSpPr>
        <p:spPr>
          <a:xfrm>
            <a:off x="145775" y="91050"/>
            <a:ext cx="37317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What is KHHP? → About</a:t>
            </a:r>
            <a:endParaRPr b="1" sz="1800"/>
          </a:p>
        </p:txBody>
      </p:sp>
      <p:sp>
        <p:nvSpPr>
          <p:cNvPr id="105" name="Google Shape;105;p20"/>
          <p:cNvSpPr txBox="1"/>
          <p:nvPr/>
        </p:nvSpPr>
        <p:spPr>
          <a:xfrm>
            <a:off x="5440250" y="703850"/>
            <a:ext cx="3425400" cy="3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Information to include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What is</a:t>
            </a:r>
            <a:r>
              <a:rPr lang="en" sz="1800">
                <a:solidFill>
                  <a:schemeClr val="dk2"/>
                </a:solidFill>
              </a:rPr>
              <a:t> the Kentucky….?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Contact us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Collaborating partners (UK A&amp;S, Libraries, Unite)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Development Team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Contributors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4132375" y="2675400"/>
            <a:ext cx="44217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for source type: Yes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Accordion: Yes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Before expanding accordion: Title, author, date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Expansion = full entry</a:t>
            </a:r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145775" y="91050"/>
            <a:ext cx="72873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Explore sources</a:t>
            </a:r>
            <a:endParaRPr b="1" sz="18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605498"/>
            <a:ext cx="7651200" cy="168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1"/>
          <p:cNvCxnSpPr/>
          <p:nvPr/>
        </p:nvCxnSpPr>
        <p:spPr>
          <a:xfrm>
            <a:off x="2324100" y="1625600"/>
            <a:ext cx="40650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 flipH="1" rot="10800000">
            <a:off x="2336800" y="1435000"/>
            <a:ext cx="444600" cy="8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1"/>
          <p:cNvCxnSpPr/>
          <p:nvPr/>
        </p:nvCxnSpPr>
        <p:spPr>
          <a:xfrm>
            <a:off x="3479800" y="1625600"/>
            <a:ext cx="40650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1"/>
          <p:cNvCxnSpPr/>
          <p:nvPr/>
        </p:nvCxnSpPr>
        <p:spPr>
          <a:xfrm flipH="1" rot="10800000">
            <a:off x="3492500" y="1435000"/>
            <a:ext cx="444600" cy="8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21"/>
          <p:cNvSpPr txBox="1"/>
          <p:nvPr/>
        </p:nvSpPr>
        <p:spPr>
          <a:xfrm>
            <a:off x="209275" y="952600"/>
            <a:ext cx="654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Dropdown with source types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75" y="2571752"/>
            <a:ext cx="2820899" cy="24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4377825" y="1517600"/>
            <a:ext cx="28209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Add </a:t>
            </a:r>
            <a:r>
              <a:rPr lang="en" sz="1800">
                <a:solidFill>
                  <a:schemeClr val="dk2"/>
                </a:solidFill>
              </a:rPr>
              <a:t>advanced</a:t>
            </a:r>
            <a:r>
              <a:rPr lang="en" sz="1800">
                <a:solidFill>
                  <a:schemeClr val="dk2"/>
                </a:solidFill>
              </a:rPr>
              <a:t> search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